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61" r:id="rId2"/>
    <p:sldId id="307" r:id="rId3"/>
    <p:sldId id="330" r:id="rId4"/>
    <p:sldId id="309" r:id="rId5"/>
    <p:sldId id="340" r:id="rId6"/>
    <p:sldId id="338" r:id="rId7"/>
    <p:sldId id="333" r:id="rId8"/>
    <p:sldId id="320" r:id="rId9"/>
    <p:sldId id="329" r:id="rId10"/>
  </p:sldIdLst>
  <p:sldSz cx="9144000" cy="6858000" type="screen4x3"/>
  <p:notesSz cx="6669088" cy="987266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2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pos="2880">
          <p15:clr>
            <a:srgbClr val="A4A3A4"/>
          </p15:clr>
        </p15:guide>
        <p15:guide id="4" pos="5420">
          <p15:clr>
            <a:srgbClr val="A4A3A4"/>
          </p15:clr>
        </p15:guide>
        <p15:guide id="5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DADA21-89D2-C448-90B9-678DEF432919}" v="5" dt="2019-06-16T06:31:03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95193" autoAdjust="0"/>
  </p:normalViewPr>
  <p:slideViewPr>
    <p:cSldViewPr showGuides="1">
      <p:cViewPr varScale="1">
        <p:scale>
          <a:sx n="107" d="100"/>
          <a:sy n="107" d="100"/>
        </p:scale>
        <p:origin x="-1092" y="-96"/>
      </p:cViewPr>
      <p:guideLst>
        <p:guide orient="horz" pos="2432"/>
        <p:guide orient="horz" pos="709"/>
        <p:guide pos="2880"/>
        <p:guide pos="5420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84" y="-96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/>
          <a:lstStyle>
            <a:lvl1pPr algn="l">
              <a:defRPr sz="11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461" y="1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/>
          <a:lstStyle>
            <a:lvl1pPr algn="r">
              <a:defRPr sz="1100"/>
            </a:lvl1pPr>
          </a:lstStyle>
          <a:p>
            <a:fld id="{19CEB311-DD62-4C0D-8EF7-8DD41C3BFD30}" type="datetimeFigureOut">
              <a:rPr lang="nl-NL" smtClean="0"/>
              <a:t>22-7-2019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8035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 anchor="b"/>
          <a:lstStyle>
            <a:lvl1pPr algn="l">
              <a:defRPr sz="11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461" y="9378035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 anchor="b"/>
          <a:lstStyle>
            <a:lvl1pPr algn="r">
              <a:defRPr sz="1100"/>
            </a:lvl1pPr>
          </a:lstStyle>
          <a:p>
            <a:fld id="{735721B8-CC0F-48B8-A4F8-6FC0A17D3CB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8397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4512" tIns="47256" rIns="94512" bIns="47256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4512" tIns="47256" rIns="94512" bIns="47256" rtlCol="0"/>
          <a:lstStyle>
            <a:lvl1pPr algn="r">
              <a:defRPr sz="1200"/>
            </a:lvl1pPr>
          </a:lstStyle>
          <a:p>
            <a:fld id="{F43DA83E-E6CF-404A-9CAC-2D1B8CF541EF}" type="datetimeFigureOut">
              <a:rPr lang="nl-NL" smtClean="0"/>
              <a:t>22-7-2019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8363" y="741363"/>
            <a:ext cx="4932362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2" tIns="47256" rIns="94512" bIns="47256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4512" tIns="47256" rIns="94512" bIns="47256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4512" tIns="47256" rIns="94512" bIns="47256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4512" tIns="47256" rIns="94512" bIns="47256" rtlCol="0" anchor="b"/>
          <a:lstStyle>
            <a:lvl1pPr algn="r">
              <a:defRPr sz="1200"/>
            </a:lvl1pPr>
          </a:lstStyle>
          <a:p>
            <a:fld id="{149A7F15-3F70-4482-9594-B01982B5E6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25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0"/>
            <a:ext cx="7467600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nl-NL" altLang="nl-NL" noProof="0"/>
              <a:t>Klik om het opmaakprofiel van de modeltitel te bewerken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nl-NL" altLang="nl-NL" noProof="0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5157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15088" y="176213"/>
            <a:ext cx="1890712" cy="64531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41363" y="176213"/>
            <a:ext cx="5521325" cy="64531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2279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355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065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3695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695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3685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2326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3825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41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232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233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76213"/>
            <a:ext cx="64976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7543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33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33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33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33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3366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om.beening@moerdijk.n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centrumzevenbergen.n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0FF30AA6-D746-0C40-97B6-EEF9A7E19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9" y="929895"/>
            <a:ext cx="8382598" cy="5928105"/>
          </a:xfrm>
          <a:prstGeom prst="rect">
            <a:avLst/>
          </a:prstGeom>
        </p:spPr>
      </p:pic>
      <p:sp>
        <p:nvSpPr>
          <p:cNvPr id="1433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95536" y="907910"/>
            <a:ext cx="8951324" cy="4032448"/>
          </a:xfrm>
        </p:spPr>
        <p:txBody>
          <a:bodyPr/>
          <a:lstStyle/>
          <a:p>
            <a:pPr marL="0" indent="0" algn="ctr">
              <a:buFont typeface="Wingdings" charset="2"/>
              <a:buNone/>
            </a:pPr>
            <a:r>
              <a:rPr lang="nl-NL" altLang="nl-NL" sz="2800" b="1" dirty="0">
                <a:solidFill>
                  <a:schemeClr val="bg1"/>
                </a:solidFill>
                <a:ea typeface="ＭＳ Ｐゴシック" charset="-128"/>
              </a:rPr>
              <a:t>Consultatiebijeenkomst </a:t>
            </a:r>
          </a:p>
          <a:p>
            <a:pPr marL="0" indent="0" algn="ctr">
              <a:buNone/>
            </a:pPr>
            <a:r>
              <a:rPr lang="nl-NL" altLang="nl-NL" sz="2800" b="1" dirty="0">
                <a:solidFill>
                  <a:schemeClr val="bg1"/>
                </a:solidFill>
                <a:ea typeface="ＭＳ Ｐゴシック" charset="-128"/>
              </a:rPr>
              <a:t>‘Ondernemersfonds </a:t>
            </a:r>
            <a:r>
              <a:rPr lang="nl-NL" altLang="nl-NL" sz="2800" b="1" i="1" dirty="0">
                <a:solidFill>
                  <a:schemeClr val="bg1"/>
                </a:solidFill>
                <a:ea typeface="ＭＳ Ｐゴシック" charset="-128"/>
              </a:rPr>
              <a:t>Zevenbergen</a:t>
            </a:r>
          </a:p>
          <a:p>
            <a:pPr marL="0" indent="0" algn="ctr">
              <a:buFont typeface="Wingdings" charset="2"/>
              <a:buNone/>
            </a:pPr>
            <a:r>
              <a:rPr lang="nl-NL" altLang="nl-NL" sz="2800" b="1" dirty="0">
                <a:solidFill>
                  <a:schemeClr val="bg1"/>
                </a:solidFill>
                <a:ea typeface="ＭＳ Ｐゴシック" charset="-128"/>
              </a:rPr>
              <a:t>’ </a:t>
            </a:r>
          </a:p>
          <a:p>
            <a:pPr marL="0" indent="0" algn="ctr">
              <a:buFont typeface="Wingdings" charset="2"/>
              <a:buNone/>
            </a:pPr>
            <a:endParaRPr lang="nl-NL" altLang="nl-NL" sz="3200" b="1" i="1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 algn="ctr">
              <a:buFont typeface="Wingdings" charset="2"/>
              <a:buNone/>
            </a:pPr>
            <a:endParaRPr lang="nl-NL" altLang="nl-NL" sz="3200" b="1" i="1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 algn="ctr">
              <a:buFont typeface="Wingdings" charset="2"/>
              <a:buNone/>
            </a:pPr>
            <a:endParaRPr lang="nl-NL" altLang="nl-NL" sz="3200" b="1" i="1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 algn="ctr">
              <a:buFont typeface="Wingdings" charset="2"/>
              <a:buNone/>
            </a:pPr>
            <a:endParaRPr lang="nl-NL" altLang="nl-NL" sz="3200" b="1" i="1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 algn="ctr">
              <a:buFont typeface="Wingdings" charset="2"/>
              <a:buNone/>
            </a:pPr>
            <a:endParaRPr lang="nl-NL" altLang="nl-NL" sz="3200" b="1" i="1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 algn="ctr">
              <a:buFont typeface="Wingdings" charset="2"/>
              <a:buNone/>
            </a:pPr>
            <a:endParaRPr lang="nl-NL" altLang="nl-NL" sz="3200" b="1" i="1" dirty="0">
              <a:solidFill>
                <a:schemeClr val="bg1"/>
              </a:solidFill>
              <a:ea typeface="ＭＳ Ｐゴシック" charset="-128"/>
            </a:endParaRPr>
          </a:p>
          <a:p>
            <a:pPr marL="0" indent="0" algn="ctr">
              <a:buFont typeface="Wingdings" charset="2"/>
              <a:buNone/>
            </a:pPr>
            <a:r>
              <a:rPr lang="nl-NL" altLang="nl-NL" sz="3200" b="1" i="1" u="sng" dirty="0">
                <a:solidFill>
                  <a:schemeClr val="bg1"/>
                </a:solidFill>
                <a:ea typeface="ＭＳ Ｐゴシック" charset="-128"/>
              </a:rPr>
              <a:t>Een vitaal economisch Zevenbergen</a:t>
            </a:r>
            <a:endParaRPr lang="nl-NL" altLang="nl-NL" b="1" i="1" u="sng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3" name="Afbeelding 2" descr="C:\Users\marjolein.maarsen@moerdijk.nl\AppData\Local\Microsoft\Windows\Temporary Internet Files\Content.Outlook\6QDMSYUK\OVZ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1440160" cy="770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CD918BE2-2F2C-9540-8139-6E7E772DE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98" y="2204864"/>
            <a:ext cx="3910907" cy="32895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35084" y="162421"/>
            <a:ext cx="2240768" cy="444475"/>
          </a:xfrm>
        </p:spPr>
        <p:txBody>
          <a:bodyPr/>
          <a:lstStyle/>
          <a:p>
            <a:r>
              <a:rPr lang="nl-NL" sz="2800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764704"/>
            <a:ext cx="7543800" cy="54864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sz="1600" b="1" dirty="0"/>
              <a:t>Opening</a:t>
            </a:r>
          </a:p>
          <a:p>
            <a:pPr marL="0" indent="0">
              <a:buNone/>
            </a:pPr>
            <a:endParaRPr lang="nl-NL" sz="1600" b="1" dirty="0"/>
          </a:p>
          <a:p>
            <a:r>
              <a:rPr lang="nl-NL" sz="1600" b="1" dirty="0"/>
              <a:t>Het Ondernemersfonds </a:t>
            </a:r>
          </a:p>
          <a:p>
            <a:pPr marL="0" indent="0">
              <a:buNone/>
            </a:pPr>
            <a:endParaRPr lang="nl-NL" sz="1600" b="1" dirty="0"/>
          </a:p>
          <a:p>
            <a:r>
              <a:rPr lang="nl-NL" sz="1600" b="1" dirty="0"/>
              <a:t>Het proces tot nu toe</a:t>
            </a:r>
          </a:p>
          <a:p>
            <a:pPr marL="0" indent="0">
              <a:buNone/>
            </a:pPr>
            <a:endParaRPr lang="nl-NL" sz="1600" b="1" dirty="0"/>
          </a:p>
          <a:p>
            <a:r>
              <a:rPr lang="nl-NL" sz="1600" b="1" dirty="0"/>
              <a:t>Ambities &amp; ideeën </a:t>
            </a:r>
          </a:p>
          <a:p>
            <a:pPr marL="0" indent="0">
              <a:buNone/>
            </a:pPr>
            <a:endParaRPr lang="nl-NL" sz="1600" b="1" dirty="0"/>
          </a:p>
          <a:p>
            <a:r>
              <a:rPr lang="nl-NL" sz="1600" b="1" dirty="0"/>
              <a:t>Heffingsmodel</a:t>
            </a:r>
          </a:p>
          <a:p>
            <a:pPr marL="0" indent="0">
              <a:buNone/>
            </a:pPr>
            <a:endParaRPr lang="nl-NL" sz="1600" b="1" dirty="0"/>
          </a:p>
          <a:p>
            <a:r>
              <a:rPr lang="nl-NL" sz="1600" b="1" dirty="0"/>
              <a:t>Goed om te weten</a:t>
            </a:r>
          </a:p>
          <a:p>
            <a:pPr marL="0" indent="0">
              <a:buNone/>
            </a:pPr>
            <a:endParaRPr lang="nl-NL" sz="1600" b="1" dirty="0"/>
          </a:p>
          <a:p>
            <a:r>
              <a:rPr lang="nl-NL" sz="1600" b="1" dirty="0"/>
              <a:t>Hoe verder</a:t>
            </a:r>
          </a:p>
          <a:p>
            <a:pPr marL="0" indent="0">
              <a:buNone/>
            </a:pPr>
            <a:endParaRPr lang="nl-NL" sz="1600" b="1" dirty="0"/>
          </a:p>
          <a:p>
            <a:r>
              <a:rPr lang="nl-NL" sz="1600" b="1" dirty="0"/>
              <a:t>Vragen en Discussie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81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015CAE5D-36E4-CB4C-8A99-920DEE0A0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38" y="1196471"/>
            <a:ext cx="8211361" cy="5661529"/>
          </a:xfrm>
          <a:prstGeom prst="rect">
            <a:avLst/>
          </a:prstGeom>
        </p:spPr>
      </p:pic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2303624" y="-118235"/>
            <a:ext cx="4536752" cy="903288"/>
          </a:xfrm>
        </p:spPr>
        <p:txBody>
          <a:bodyPr/>
          <a:lstStyle/>
          <a:p>
            <a:pPr eaLnBrk="1" hangingPunct="1"/>
            <a:r>
              <a:rPr lang="nl-NL" altLang="nl-NL" sz="3000" b="1" dirty="0">
                <a:ea typeface="ＭＳ Ｐゴシック" charset="-128"/>
              </a:rPr>
              <a:t>Het ondernemersfonds</a:t>
            </a:r>
          </a:p>
        </p:txBody>
      </p:sp>
      <p:sp>
        <p:nvSpPr>
          <p:cNvPr id="22530" name="Tijdelijke aanduiding voor inhoud 2"/>
          <p:cNvSpPr>
            <a:spLocks noGrp="1"/>
          </p:cNvSpPr>
          <p:nvPr>
            <p:ph idx="1"/>
          </p:nvPr>
        </p:nvSpPr>
        <p:spPr>
          <a:xfrm>
            <a:off x="558138" y="785053"/>
            <a:ext cx="8569200" cy="4852987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endParaRPr lang="nl-NL" altLang="nl-NL" sz="2400" dirty="0">
              <a:ea typeface="ＭＳ Ｐゴシック" charset="-128"/>
            </a:endParaRPr>
          </a:p>
          <a:p>
            <a:pPr>
              <a:buFont typeface="Arial" charset="0"/>
              <a:buChar char="•"/>
            </a:pPr>
            <a:r>
              <a:rPr lang="nl-NL" altLang="nl-NL" sz="2400" dirty="0">
                <a:ea typeface="ＭＳ Ｐゴシック" charset="-128"/>
              </a:rPr>
              <a:t>Voor en door ondernemers centrum Zevenbergen</a:t>
            </a:r>
          </a:p>
          <a:p>
            <a:pPr>
              <a:buFont typeface="Arial" charset="0"/>
              <a:buChar char="•"/>
            </a:pPr>
            <a:r>
              <a:rPr lang="nl-NL" altLang="nl-NL" sz="2400" dirty="0">
                <a:ea typeface="ＭＳ Ｐゴシック" charset="-128"/>
              </a:rPr>
              <a:t>Gezamenlijk financieren door belastingheffing</a:t>
            </a:r>
          </a:p>
          <a:p>
            <a:pPr>
              <a:buFont typeface="Arial" charset="0"/>
              <a:buChar char="•"/>
            </a:pPr>
            <a:r>
              <a:rPr lang="nl-NL" altLang="nl-NL" sz="2400" dirty="0">
                <a:ea typeface="ＭＳ Ｐゴシック" charset="-128"/>
              </a:rPr>
              <a:t>Faciliterende rol Gemeente</a:t>
            </a:r>
          </a:p>
          <a:p>
            <a:pPr>
              <a:buFont typeface="Arial" charset="0"/>
              <a:buChar char="•"/>
            </a:pPr>
            <a:r>
              <a:rPr lang="nl-NL" altLang="nl-NL" sz="2400" dirty="0">
                <a:ea typeface="ＭＳ Ｐゴシック" charset="-128"/>
              </a:rPr>
              <a:t>Gezamenlijk beslissen &amp; </a:t>
            </a:r>
            <a:r>
              <a:rPr lang="nl-NL" altLang="nl-NL" sz="2300" dirty="0">
                <a:ea typeface="ＭＳ Ｐゴシック" charset="-128"/>
              </a:rPr>
              <a:t>organiseren</a:t>
            </a:r>
          </a:p>
          <a:p>
            <a:pPr marL="0" indent="0">
              <a:buNone/>
            </a:pPr>
            <a:endParaRPr lang="nl-NL" altLang="nl-NL" sz="2400" dirty="0">
              <a:ea typeface="ＭＳ Ｐゴシック" charset="-128"/>
            </a:endParaRPr>
          </a:p>
          <a:p>
            <a:pPr marL="0" indent="0">
              <a:buFont typeface="Wingdings" charset="2"/>
              <a:buNone/>
            </a:pPr>
            <a:endParaRPr lang="nl-NL" altLang="nl-NL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B2A8F8A-B1A4-1C40-A5BD-C9E3F95F0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71149"/>
            <a:ext cx="5076056" cy="3386852"/>
          </a:xfrm>
          <a:prstGeom prst="rect">
            <a:avLst/>
          </a:prstGeom>
        </p:spPr>
      </p:pic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-108769" y="-99392"/>
            <a:ext cx="8353425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l-NL" altLang="nl-NL" sz="3200" b="1" dirty="0">
                <a:ea typeface="ＭＳ Ｐゴシック" charset="-128"/>
              </a:rPr>
              <a:t>Het proces tot nu toe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472137"/>
            <a:ext cx="8153400" cy="4495800"/>
          </a:xfrm>
        </p:spPr>
        <p:txBody>
          <a:bodyPr/>
          <a:lstStyle/>
          <a:p>
            <a:pPr marL="0" indent="0">
              <a:buNone/>
              <a:defRPr/>
            </a:pPr>
            <a:endParaRPr lang="nl-NL" dirty="0"/>
          </a:p>
          <a:p>
            <a:pPr>
              <a:buFont typeface="Arial" charset="0"/>
              <a:buChar char="•"/>
              <a:defRPr/>
            </a:pPr>
            <a:r>
              <a:rPr lang="nl-NL" dirty="0"/>
              <a:t>Brief aan College van B&amp;W namens OVF, OVZ en KOK </a:t>
            </a:r>
            <a:r>
              <a:rPr lang="mr-IN" dirty="0"/>
              <a:t>–</a:t>
            </a:r>
            <a:r>
              <a:rPr lang="nl-NL" dirty="0"/>
              <a:t> Wens tot gebiedsgericht fonds o.b.v. Reclamebelasting</a:t>
            </a:r>
          </a:p>
          <a:p>
            <a:pPr marL="0" indent="0">
              <a:buNone/>
              <a:defRPr/>
            </a:pPr>
            <a:endParaRPr lang="nl-NL" dirty="0"/>
          </a:p>
          <a:p>
            <a:pPr>
              <a:buFont typeface="Arial" charset="0"/>
              <a:buChar char="•"/>
              <a:defRPr/>
            </a:pPr>
            <a:r>
              <a:rPr lang="nl-NL" dirty="0"/>
              <a:t>Informatiebijeenkomst Raad 24 januari</a:t>
            </a:r>
          </a:p>
          <a:p>
            <a:pPr marL="0" indent="0">
              <a:buNone/>
              <a:defRPr/>
            </a:pPr>
            <a:endParaRPr lang="nl-NL" dirty="0"/>
          </a:p>
          <a:p>
            <a:pPr>
              <a:buFont typeface="Arial" charset="0"/>
              <a:buChar char="•"/>
              <a:defRPr/>
            </a:pPr>
            <a:r>
              <a:rPr lang="nl-NL" dirty="0"/>
              <a:t>Informatiebijeenkomst Ondernemers 25 februari</a:t>
            </a:r>
          </a:p>
          <a:p>
            <a:pPr marL="0" indent="0">
              <a:buNone/>
              <a:defRPr/>
            </a:pPr>
            <a:endParaRPr lang="nl-NL" dirty="0"/>
          </a:p>
          <a:p>
            <a:pPr>
              <a:buFont typeface="Arial" charset="0"/>
              <a:buChar char="•"/>
              <a:defRPr/>
            </a:pPr>
            <a:r>
              <a:rPr lang="nl-NL" dirty="0"/>
              <a:t>Aanmelden voor de werkgroep</a:t>
            </a:r>
          </a:p>
          <a:p>
            <a:pPr marL="0" indent="0">
              <a:buNone/>
              <a:defRPr/>
            </a:pPr>
            <a:endParaRPr lang="nl-NL" dirty="0"/>
          </a:p>
          <a:p>
            <a:pPr>
              <a:buFont typeface="Arial" charset="0"/>
              <a:buChar char="•"/>
              <a:defRPr/>
            </a:pPr>
            <a:r>
              <a:rPr lang="nl-NL" dirty="0"/>
              <a:t>Twee werksessies om richting te bepalen</a:t>
            </a:r>
          </a:p>
          <a:p>
            <a:pPr marL="0" indent="0">
              <a:buNone/>
              <a:defRPr/>
            </a:pPr>
            <a:endParaRPr lang="nl-NL" dirty="0"/>
          </a:p>
          <a:p>
            <a:pPr>
              <a:buFont typeface="Arial" charset="0"/>
              <a:buChar char="•"/>
              <a:defRPr/>
            </a:pPr>
            <a:r>
              <a:rPr lang="nl-NL" dirty="0"/>
              <a:t>Besluit College van B&amp;W tot consultatie</a:t>
            </a:r>
          </a:p>
          <a:p>
            <a:pPr marL="0" indent="0" eaLnBrk="1" hangingPunct="1">
              <a:buNone/>
              <a:defRPr/>
            </a:pPr>
            <a:endParaRPr lang="nl-N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27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0264" y="188640"/>
            <a:ext cx="3283472" cy="381000"/>
          </a:xfrm>
        </p:spPr>
        <p:txBody>
          <a:bodyPr/>
          <a:lstStyle/>
          <a:p>
            <a:r>
              <a:rPr lang="nl-NL" sz="2800" dirty="0"/>
              <a:t>Ambities &amp; ideeën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23528" y="1124744"/>
            <a:ext cx="80791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nl-NL" sz="2000" dirty="0">
                <a:solidFill>
                  <a:schemeClr val="accent2"/>
                </a:solidFill>
              </a:rPr>
              <a:t>Samen aan tafel, samen ontwikkelen </a:t>
            </a:r>
          </a:p>
          <a:p>
            <a:endParaRPr lang="nl-NL" sz="2000" dirty="0">
              <a:solidFill>
                <a:schemeClr val="accent2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nl-NL" sz="2000" dirty="0">
                <a:solidFill>
                  <a:schemeClr val="accent2"/>
                </a:solidFill>
              </a:rPr>
              <a:t>Samen (financieel) slagvaardiger</a:t>
            </a:r>
          </a:p>
          <a:p>
            <a:endParaRPr lang="nl-NL" sz="2000" dirty="0">
              <a:solidFill>
                <a:schemeClr val="accent2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nl-NL" sz="2000" dirty="0">
                <a:solidFill>
                  <a:schemeClr val="accent2"/>
                </a:solidFill>
              </a:rPr>
              <a:t>OVZ als sterkere gesprekspartner </a:t>
            </a:r>
          </a:p>
          <a:p>
            <a:endParaRPr lang="nl-NL" sz="2000" dirty="0">
              <a:solidFill>
                <a:schemeClr val="accent2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nl-NL" sz="2000" dirty="0">
                <a:solidFill>
                  <a:schemeClr val="accent2"/>
                </a:solidFill>
              </a:rPr>
              <a:t>Verbinding tussen (centrum) ondernemers</a:t>
            </a:r>
          </a:p>
          <a:p>
            <a:endParaRPr lang="nl-NL" sz="2000" dirty="0">
              <a:solidFill>
                <a:schemeClr val="accent2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nl-NL" sz="2000" dirty="0">
                <a:solidFill>
                  <a:schemeClr val="accent2"/>
                </a:solidFill>
              </a:rPr>
              <a:t>Ontwikkelen nieuwe identiteit die aansluit bij herinrichting</a:t>
            </a:r>
          </a:p>
          <a:p>
            <a:r>
              <a:rPr lang="nl-NL" sz="2000" dirty="0">
                <a:solidFill>
                  <a:schemeClr val="accent2"/>
                </a:solidFill>
              </a:rPr>
              <a:t>	</a:t>
            </a:r>
            <a:r>
              <a:rPr lang="nl-NL" sz="2000" i="1" dirty="0">
                <a:solidFill>
                  <a:schemeClr val="accent2"/>
                </a:solidFill>
              </a:rPr>
              <a:t>(gezamenlijke marketing, signing, </a:t>
            </a:r>
            <a:r>
              <a:rPr lang="nl-NL" sz="2000" i="1" dirty="0" err="1">
                <a:solidFill>
                  <a:schemeClr val="accent2"/>
                </a:solidFill>
              </a:rPr>
              <a:t>city</a:t>
            </a:r>
            <a:r>
              <a:rPr lang="nl-NL" sz="2000" i="1" dirty="0">
                <a:solidFill>
                  <a:schemeClr val="accent2"/>
                </a:solidFill>
              </a:rPr>
              <a:t> dressing)</a:t>
            </a:r>
          </a:p>
          <a:p>
            <a:endParaRPr lang="nl-NL" sz="2000" dirty="0">
              <a:solidFill>
                <a:schemeClr val="accent2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nl-NL" sz="2000" dirty="0">
                <a:solidFill>
                  <a:schemeClr val="accent2"/>
                </a:solidFill>
              </a:rPr>
              <a:t>Nieuwe &amp; onderscheidende evenementen met regionale aantrekkingskracht </a:t>
            </a:r>
          </a:p>
          <a:p>
            <a:endParaRPr lang="nl-NL" sz="2000" dirty="0">
              <a:solidFill>
                <a:schemeClr val="accent2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nl-NL" sz="2000" dirty="0">
                <a:solidFill>
                  <a:schemeClr val="accent2"/>
                </a:solidFill>
              </a:rPr>
              <a:t>Organiseren van workshops &amp; kennissessies </a:t>
            </a:r>
          </a:p>
          <a:p>
            <a:pPr marL="571500" indent="-571500">
              <a:buFont typeface="Arial" charset="0"/>
              <a:buChar char="•"/>
            </a:pPr>
            <a:endParaRPr lang="nl-NL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FCAE8BEA-D798-1D4E-BB55-AE45D2B1E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4032574" cy="3672408"/>
          </a:xfrm>
          <a:prstGeom prst="rect">
            <a:avLst/>
          </a:prstGeom>
        </p:spPr>
      </p:pic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2961074" y="324973"/>
            <a:ext cx="2790056" cy="57606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nl-NL" sz="3100" dirty="0"/>
              <a:t>Heffingsmodel</a:t>
            </a:r>
            <a:r>
              <a:rPr lang="nl-NL" sz="4000" dirty="0"/>
              <a:t/>
            </a:r>
            <a:br>
              <a:rPr lang="nl-NL" sz="4000" dirty="0"/>
            </a:br>
            <a:endParaRPr lang="nl-NL" altLang="nl-NL" sz="4000" b="1" dirty="0">
              <a:ea typeface="ＭＳ Ｐゴシック" charset="-128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37848"/>
              </p:ext>
            </p:extLst>
          </p:nvPr>
        </p:nvGraphicFramePr>
        <p:xfrm>
          <a:off x="395536" y="983482"/>
          <a:ext cx="8568952" cy="1426617"/>
        </p:xfrm>
        <a:graphic>
          <a:graphicData uri="http://schemas.openxmlformats.org/drawingml/2006/table">
            <a:tbl>
              <a:tblPr/>
              <a:tblGrid>
                <a:gridCol w="2418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7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46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8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266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Jaarlijkse heffing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Aantal objecten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Verwachte opbrengst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Bijdrage gemeente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OVZ Leden buiten gebied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Budget fonds 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661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66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€ 250 </a:t>
                      </a:r>
                    </a:p>
                    <a:p>
                      <a:pPr algn="ctr" fontAlgn="b"/>
                      <a:r>
                        <a:rPr lang="nl-NL" sz="1200" b="1" i="1" u="none" strike="noStrike" dirty="0"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(circa €20 p/m</a:t>
                      </a:r>
                      <a:r>
                        <a:rPr lang="nl-NL" sz="1200" b="1" i="0" u="none" strike="noStrike" dirty="0"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€ 32.500,-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€ 5.000,-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€ 3.740,-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 dirty="0"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€ 41.240,-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116758"/>
              </p:ext>
            </p:extLst>
          </p:nvPr>
        </p:nvGraphicFramePr>
        <p:xfrm>
          <a:off x="4561955" y="4653136"/>
          <a:ext cx="3911328" cy="1783080"/>
        </p:xfrm>
        <a:graphic>
          <a:graphicData uri="http://schemas.openxmlformats.org/drawingml/2006/table">
            <a:tbl>
              <a:tblPr/>
              <a:tblGrid>
                <a:gridCol w="2891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95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691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Totaal aantal objecten </a:t>
                      </a:r>
                    </a:p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(excl. verwachte vrijstellingen)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173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918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 dirty="0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918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s-IS" sz="1600" b="0" i="0" u="none" strike="noStrike" dirty="0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918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uk-UA" sz="1600" b="0" i="0" u="none" strike="noStrike" dirty="0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918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600" b="0" i="0" u="none" strike="noStrike" dirty="0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918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600" b="0" i="0" u="none" strike="noStrike" dirty="0">
                        <a:solidFill>
                          <a:schemeClr val="accent6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6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-468560" y="-36576"/>
            <a:ext cx="8353425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l-NL" altLang="nl-NL" sz="3200" b="1" dirty="0">
                <a:ea typeface="ＭＳ Ｐゴシック" charset="-128"/>
              </a:rPr>
              <a:t>Goed om te weten!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5544616"/>
          </a:xfrm>
        </p:spPr>
        <p:txBody>
          <a:bodyPr/>
          <a:lstStyle/>
          <a:p>
            <a:pPr marL="0" indent="0">
              <a:buNone/>
              <a:defRPr/>
            </a:pPr>
            <a:endParaRPr lang="nl-NL" dirty="0"/>
          </a:p>
          <a:p>
            <a:pPr eaLnBrk="1" hangingPunct="1">
              <a:defRPr/>
            </a:pPr>
            <a:endParaRPr lang="nl-NL" sz="1800" dirty="0"/>
          </a:p>
          <a:p>
            <a:pPr eaLnBrk="1" hangingPunct="1">
              <a:defRPr/>
            </a:pPr>
            <a:endParaRPr lang="nl-NL" sz="1800" dirty="0"/>
          </a:p>
          <a:p>
            <a:pPr eaLnBrk="1" hangingPunct="1">
              <a:defRPr/>
            </a:pPr>
            <a:r>
              <a:rPr lang="nl-NL" sz="1800" dirty="0"/>
              <a:t>Ondernemersfonds beheerd door ondernemersvereniging</a:t>
            </a:r>
          </a:p>
          <a:p>
            <a:pPr eaLnBrk="1" hangingPunct="1">
              <a:defRPr/>
            </a:pPr>
            <a:r>
              <a:rPr lang="nl-NL" sz="1800" b="1" dirty="0"/>
              <a:t>Vervangt</a:t>
            </a:r>
            <a:r>
              <a:rPr lang="nl-NL" sz="1800" dirty="0"/>
              <a:t> voor </a:t>
            </a:r>
            <a:r>
              <a:rPr lang="nl-NL" sz="1800" u="sng" dirty="0"/>
              <a:t>kernondernemers</a:t>
            </a:r>
            <a:r>
              <a:rPr lang="nl-NL" sz="1800" dirty="0"/>
              <a:t> de </a:t>
            </a:r>
            <a:r>
              <a:rPr lang="nl-NL" sz="1800" b="1" dirty="0"/>
              <a:t>contributie OVZ</a:t>
            </a:r>
          </a:p>
          <a:p>
            <a:pPr eaLnBrk="1" hangingPunct="1">
              <a:defRPr/>
            </a:pPr>
            <a:r>
              <a:rPr lang="nl-NL" sz="1800" dirty="0"/>
              <a:t>OVZ leden buiten het kerngebied betalen </a:t>
            </a:r>
            <a:r>
              <a:rPr lang="nl-NL" sz="1800" b="1" i="1" u="sng" dirty="0"/>
              <a:t>wel</a:t>
            </a:r>
            <a:r>
              <a:rPr lang="nl-NL" sz="1800" b="1" dirty="0"/>
              <a:t> </a:t>
            </a:r>
            <a:r>
              <a:rPr lang="nl-NL" sz="1800" dirty="0"/>
              <a:t>contributie </a:t>
            </a:r>
          </a:p>
          <a:p>
            <a:pPr eaLnBrk="1" hangingPunct="1">
              <a:defRPr/>
            </a:pPr>
            <a:r>
              <a:rPr lang="nl-NL" sz="1800" dirty="0"/>
              <a:t>Financiën volledig voor de ondernemers met volledige bestedingsvrijheid</a:t>
            </a:r>
          </a:p>
          <a:p>
            <a:pPr marL="0" indent="0" eaLnBrk="1" hangingPunct="1">
              <a:buNone/>
              <a:defRPr/>
            </a:pPr>
            <a:r>
              <a:rPr lang="nl-NL" sz="1800" dirty="0"/>
              <a:t> </a:t>
            </a:r>
          </a:p>
          <a:p>
            <a:pPr eaLnBrk="1" hangingPunct="1">
              <a:defRPr/>
            </a:pPr>
            <a:r>
              <a:rPr lang="nl-NL" sz="1800" dirty="0"/>
              <a:t>Gaat niet ten koste van bestaande gemeentelijk bijdragen of subsidies</a:t>
            </a:r>
          </a:p>
          <a:p>
            <a:pPr eaLnBrk="1" hangingPunct="1">
              <a:defRPr/>
            </a:pPr>
            <a:r>
              <a:rPr lang="nl-NL" sz="1800" b="1" dirty="0"/>
              <a:t>Toezegging Gemeente</a:t>
            </a:r>
            <a:r>
              <a:rPr lang="nl-NL" sz="1800" dirty="0"/>
              <a:t> een </a:t>
            </a:r>
            <a:r>
              <a:rPr lang="nl-NL" sz="1800" b="1" dirty="0"/>
              <a:t>extra bijdrage van € 5000,- bij de start 2020</a:t>
            </a:r>
          </a:p>
          <a:p>
            <a:pPr eaLnBrk="1" hangingPunct="1">
              <a:defRPr/>
            </a:pPr>
            <a:r>
              <a:rPr lang="nl-NL" sz="1800" dirty="0"/>
              <a:t>Jaarlijkse extra bijdrage gemeente is onderwerp van gesprek</a:t>
            </a:r>
          </a:p>
          <a:p>
            <a:pPr eaLnBrk="1" hangingPunct="1">
              <a:defRPr/>
            </a:pPr>
            <a:r>
              <a:rPr lang="nl-NL" sz="1800" b="1" dirty="0"/>
              <a:t>Toezegging Gemeente </a:t>
            </a:r>
            <a:r>
              <a:rPr lang="nl-NL" sz="1800" dirty="0"/>
              <a:t>draagt de </a:t>
            </a:r>
            <a:r>
              <a:rPr lang="nl-NL" sz="1800" b="1" dirty="0"/>
              <a:t>eenmalige opstartkosten en heffingskosten</a:t>
            </a:r>
          </a:p>
          <a:p>
            <a:pPr eaLnBrk="1" hangingPunct="1">
              <a:defRPr/>
            </a:pPr>
            <a:r>
              <a:rPr lang="nl-NL" sz="1800" dirty="0"/>
              <a:t>Intentie </a:t>
            </a:r>
            <a:r>
              <a:rPr lang="nl-NL" sz="1800" dirty="0" smtClean="0"/>
              <a:t>gemeente </a:t>
            </a:r>
            <a:r>
              <a:rPr lang="nl-NL" sz="1800" dirty="0"/>
              <a:t>om vanaf 2021 de heffingskosten jaarlijks te financieren</a:t>
            </a:r>
          </a:p>
          <a:p>
            <a:pPr marL="0" indent="0" eaLnBrk="1" hangingPunct="1">
              <a:buNone/>
              <a:defRPr/>
            </a:pPr>
            <a:endParaRPr lang="nl-NL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6648012E-2CC3-A64C-853D-FFD6319FE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42" y="4754066"/>
            <a:ext cx="3541009" cy="213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3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74049944-DA78-0B46-81AB-F9102E8A22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1461666" cy="1461666"/>
          </a:xfrm>
          <a:prstGeom prst="rect">
            <a:avLst/>
          </a:prstGeom>
        </p:spPr>
      </p:pic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3198906" y="-99392"/>
            <a:ext cx="2746188" cy="903288"/>
          </a:xfrm>
        </p:spPr>
        <p:txBody>
          <a:bodyPr>
            <a:noAutofit/>
          </a:bodyPr>
          <a:lstStyle/>
          <a:p>
            <a:pPr eaLnBrk="1" hangingPunct="1"/>
            <a:r>
              <a:rPr lang="nl-NL" altLang="nl-NL" sz="3200" b="1" dirty="0">
                <a:ea typeface="ＭＳ Ｐゴシック" charset="-128"/>
              </a:rPr>
              <a:t>Hoe verder?</a:t>
            </a:r>
          </a:p>
        </p:txBody>
      </p:sp>
      <p:sp>
        <p:nvSpPr>
          <p:cNvPr id="22530" name="Tijdelijke aanduiding voor inhoud 2"/>
          <p:cNvSpPr>
            <a:spLocks noGrp="1"/>
          </p:cNvSpPr>
          <p:nvPr>
            <p:ph idx="1"/>
          </p:nvPr>
        </p:nvSpPr>
        <p:spPr>
          <a:xfrm>
            <a:off x="403908" y="1052736"/>
            <a:ext cx="8569200" cy="485298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6"/>
                </a:solidFill>
              </a:rPr>
              <a:t>		</a:t>
            </a:r>
            <a:r>
              <a:rPr lang="nl-NL" u="sng" dirty="0">
                <a:solidFill>
                  <a:schemeClr val="accent6"/>
                </a:solidFill>
              </a:rPr>
              <a:t>Vandaag consultatiebijeenkomst</a:t>
            </a:r>
          </a:p>
          <a:p>
            <a:pPr marL="0" indent="0">
              <a:buNone/>
            </a:pPr>
            <a:endParaRPr lang="nl-NL" u="sng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6"/>
                </a:solidFill>
              </a:rPr>
              <a:t>Reageren kan tot 31 juli door een mail te sturen aan de ondernemersvereniging en/of aan de gemeente</a:t>
            </a:r>
          </a:p>
          <a:p>
            <a:pPr marL="0" indent="0">
              <a:buNone/>
            </a:pPr>
            <a:endParaRPr lang="nl-NL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6"/>
                </a:solidFill>
              </a:rPr>
              <a:t>		Gemeente	: </a:t>
            </a:r>
            <a:r>
              <a:rPr lang="nl-NL" dirty="0">
                <a:solidFill>
                  <a:schemeClr val="accent6"/>
                </a:solidFill>
                <a:hlinkClick r:id="rId3"/>
              </a:rPr>
              <a:t>tom.beening@moerdijk.nl</a:t>
            </a:r>
            <a:endParaRPr lang="nl-NL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6"/>
                </a:solidFill>
              </a:rPr>
              <a:t>		OVZ		: </a:t>
            </a:r>
            <a:r>
              <a:rPr lang="nl-NL" dirty="0">
                <a:solidFill>
                  <a:schemeClr val="accent6"/>
                </a:solidFill>
                <a:hlinkClick r:id="rId4"/>
              </a:rPr>
              <a:t>info@centrumzevenbergen.nl</a:t>
            </a:r>
            <a:endParaRPr lang="nl-NL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6"/>
              </a:solidFill>
            </a:endParaRPr>
          </a:p>
          <a:p>
            <a:r>
              <a:rPr lang="nl-NL" b="1" dirty="0">
                <a:solidFill>
                  <a:schemeClr val="accent6"/>
                </a:solidFill>
              </a:rPr>
              <a:t>9-2019 </a:t>
            </a:r>
            <a:r>
              <a:rPr lang="nl-NL" dirty="0">
                <a:solidFill>
                  <a:schemeClr val="accent6"/>
                </a:solidFill>
              </a:rPr>
              <a:t>Informeren Raad  </a:t>
            </a:r>
          </a:p>
          <a:p>
            <a:r>
              <a:rPr lang="nl-NL" b="1" dirty="0">
                <a:solidFill>
                  <a:schemeClr val="accent6"/>
                </a:solidFill>
              </a:rPr>
              <a:t>10-2019 t/m 12-2019 </a:t>
            </a:r>
            <a:r>
              <a:rPr lang="nl-NL" dirty="0">
                <a:solidFill>
                  <a:schemeClr val="accent6"/>
                </a:solidFill>
              </a:rPr>
              <a:t>Besluitvorming door College van B&amp;W en Raad</a:t>
            </a:r>
          </a:p>
          <a:p>
            <a:r>
              <a:rPr lang="nl-NL" b="1" dirty="0">
                <a:solidFill>
                  <a:schemeClr val="accent6"/>
                </a:solidFill>
              </a:rPr>
              <a:t>1-2020 </a:t>
            </a:r>
            <a:r>
              <a:rPr lang="nl-NL" dirty="0">
                <a:solidFill>
                  <a:schemeClr val="accent6"/>
                </a:solidFill>
              </a:rPr>
              <a:t>Ondernemersfonds van kracht</a:t>
            </a:r>
          </a:p>
          <a:p>
            <a:pPr marL="0" indent="0">
              <a:buNone/>
            </a:pPr>
            <a:endParaRPr lang="nl-NL" altLang="nl-NL" sz="2400" dirty="0">
              <a:ea typeface="ＭＳ Ｐゴシック" charset="-128"/>
            </a:endParaRPr>
          </a:p>
          <a:p>
            <a:pPr marL="0" indent="0">
              <a:buFont typeface="Wingdings" charset="2"/>
              <a:buNone/>
            </a:pPr>
            <a:endParaRPr lang="nl-NL" altLang="nl-NL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003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9135E2DF-793D-404F-BA99-3F6BC5CB6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1" y="1008112"/>
            <a:ext cx="8757428" cy="5877272"/>
          </a:xfrm>
          <a:prstGeom prst="rect">
            <a:avLst/>
          </a:prstGeom>
        </p:spPr>
      </p:pic>
      <p:sp>
        <p:nvSpPr>
          <p:cNvPr id="22530" name="Tijdelijke aanduiding voor inhoud 2"/>
          <p:cNvSpPr>
            <a:spLocks noGrp="1"/>
          </p:cNvSpPr>
          <p:nvPr>
            <p:ph idx="1"/>
          </p:nvPr>
        </p:nvSpPr>
        <p:spPr>
          <a:xfrm>
            <a:off x="3851920" y="2492896"/>
            <a:ext cx="3592028" cy="2624399"/>
          </a:xfrm>
        </p:spPr>
        <p:txBody>
          <a:bodyPr/>
          <a:lstStyle/>
          <a:p>
            <a:pPr marL="0" indent="0">
              <a:buNone/>
            </a:pPr>
            <a:endParaRPr lang="nl-NL" altLang="nl-NL" sz="2400" dirty="0">
              <a:ea typeface="ＭＳ Ｐゴシック" charset="-128"/>
            </a:endParaRPr>
          </a:p>
          <a:p>
            <a:pPr marL="0" indent="0">
              <a:buNone/>
            </a:pPr>
            <a:endParaRPr lang="nl-NL" altLang="nl-NL" sz="2400" dirty="0">
              <a:ea typeface="ＭＳ Ｐゴシック" charset="-128"/>
            </a:endParaRPr>
          </a:p>
          <a:p>
            <a:pPr marL="0" indent="0" algn="ctr">
              <a:buFont typeface="Wingdings" charset="2"/>
              <a:buNone/>
            </a:pPr>
            <a:r>
              <a:rPr lang="nl-NL" altLang="nl-NL" sz="2800" b="1" dirty="0">
                <a:ea typeface="ＭＳ Ｐゴシック" charset="-128"/>
              </a:rPr>
              <a:t>Vragen </a:t>
            </a:r>
          </a:p>
          <a:p>
            <a:pPr marL="0" indent="0" algn="ctr">
              <a:buFont typeface="Wingdings" charset="2"/>
              <a:buNone/>
            </a:pPr>
            <a:r>
              <a:rPr lang="nl-NL" altLang="nl-NL" sz="2800" b="1" dirty="0">
                <a:ea typeface="ＭＳ Ｐゴシック" charset="-128"/>
              </a:rPr>
              <a:t>en/of</a:t>
            </a:r>
          </a:p>
          <a:p>
            <a:pPr marL="0" indent="0" algn="ctr">
              <a:buFont typeface="Wingdings" charset="2"/>
              <a:buNone/>
            </a:pPr>
            <a:r>
              <a:rPr lang="nl-NL" altLang="nl-NL" sz="2800" b="1" dirty="0">
                <a:ea typeface="ＭＳ Ｐゴシック" charset="-128"/>
              </a:rPr>
              <a:t> Opmerkingen?</a:t>
            </a:r>
          </a:p>
          <a:p>
            <a:pPr marL="0" indent="0" algn="ctr">
              <a:buFont typeface="Wingdings" charset="2"/>
              <a:buNone/>
            </a:pPr>
            <a:endParaRPr lang="nl-NL" altLang="nl-NL" sz="48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8504292"/>
      </p:ext>
    </p:extLst>
  </p:cSld>
  <p:clrMapOvr>
    <a:masterClrMapping/>
  </p:clrMapOvr>
</p:sld>
</file>

<file path=ppt/theme/theme1.xml><?xml version="1.0" encoding="utf-8"?>
<a:theme xmlns:a="http://schemas.openxmlformats.org/drawingml/2006/main" name="Moerdijk">
  <a:themeElements>
    <a:clrScheme name="Moerdijk 8">
      <a:dk1>
        <a:srgbClr val="189EC6"/>
      </a:dk1>
      <a:lt1>
        <a:srgbClr val="FFFFFF"/>
      </a:lt1>
      <a:dk2>
        <a:srgbClr val="189EC6"/>
      </a:dk2>
      <a:lt2>
        <a:srgbClr val="808080"/>
      </a:lt2>
      <a:accent1>
        <a:srgbClr val="8C9E42"/>
      </a:accent1>
      <a:accent2>
        <a:srgbClr val="002042"/>
      </a:accent2>
      <a:accent3>
        <a:srgbClr val="FFFFFF"/>
      </a:accent3>
      <a:accent4>
        <a:srgbClr val="1386A9"/>
      </a:accent4>
      <a:accent5>
        <a:srgbClr val="C5CCB0"/>
      </a:accent5>
      <a:accent6>
        <a:srgbClr val="001C3B"/>
      </a:accent6>
      <a:hlink>
        <a:srgbClr val="CED721"/>
      </a:hlink>
      <a:folHlink>
        <a:srgbClr val="8C9E42"/>
      </a:folHlink>
    </a:clrScheme>
    <a:fontScheme name="Moerdij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erdij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erdij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erdij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erdij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erdij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erdij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erdij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erdijk 8">
        <a:dk1>
          <a:srgbClr val="189EC6"/>
        </a:dk1>
        <a:lt1>
          <a:srgbClr val="FFFFFF"/>
        </a:lt1>
        <a:dk2>
          <a:srgbClr val="189EC6"/>
        </a:dk2>
        <a:lt2>
          <a:srgbClr val="808080"/>
        </a:lt2>
        <a:accent1>
          <a:srgbClr val="8C9E42"/>
        </a:accent1>
        <a:accent2>
          <a:srgbClr val="002042"/>
        </a:accent2>
        <a:accent3>
          <a:srgbClr val="FFFFFF"/>
        </a:accent3>
        <a:accent4>
          <a:srgbClr val="1386A9"/>
        </a:accent4>
        <a:accent5>
          <a:srgbClr val="C5CCB0"/>
        </a:accent5>
        <a:accent6>
          <a:srgbClr val="001C3B"/>
        </a:accent6>
        <a:hlink>
          <a:srgbClr val="CED721"/>
        </a:hlink>
        <a:folHlink>
          <a:srgbClr val="8C9E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J:\Maatwerk\PowerPoint\Moerdijk.pot</Template>
  <TotalTime>2127</TotalTime>
  <Words>264</Words>
  <Application>Microsoft Office PowerPoint</Application>
  <PresentationFormat>Diavoorstelling (4:3)</PresentationFormat>
  <Paragraphs>108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Moerdijk</vt:lpstr>
      <vt:lpstr>PowerPoint-presentatie</vt:lpstr>
      <vt:lpstr>Programma</vt:lpstr>
      <vt:lpstr>Het ondernemersfonds</vt:lpstr>
      <vt:lpstr>Het proces tot nu toe</vt:lpstr>
      <vt:lpstr>Ambities &amp; ideeën</vt:lpstr>
      <vt:lpstr>Heffingsmodel </vt:lpstr>
      <vt:lpstr>Goed om te weten!</vt:lpstr>
      <vt:lpstr>Hoe verder?</vt:lpstr>
      <vt:lpstr>PowerPoint-presentatie</vt:lpstr>
    </vt:vector>
  </TitlesOfParts>
  <Company>Gemeente Moerdijk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SHol1</dc:creator>
  <cp:lastModifiedBy>Beening, Tom</cp:lastModifiedBy>
  <cp:revision>249</cp:revision>
  <cp:lastPrinted>2017-02-07T10:09:46Z</cp:lastPrinted>
  <dcterms:created xsi:type="dcterms:W3CDTF">2009-11-09T10:57:03Z</dcterms:created>
  <dcterms:modified xsi:type="dcterms:W3CDTF">2019-07-22T07:48:01Z</dcterms:modified>
</cp:coreProperties>
</file>